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679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6852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958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9350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74551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1528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4774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3160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2345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10/12/2021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0540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650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10/12/2021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677248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3" r:id="rId5"/>
    <p:sldLayoutId id="2147483688" r:id="rId6"/>
    <p:sldLayoutId id="2147483689" r:id="rId7"/>
    <p:sldLayoutId id="2147483690" r:id="rId8"/>
    <p:sldLayoutId id="2147483691" r:id="rId9"/>
    <p:sldLayoutId id="2147483692" r:id="rId10"/>
    <p:sldLayoutId id="2147483694"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D71B2763-CBE3-4B32-B5F9-8223A7FA74A7}"/>
              </a:ext>
            </a:extLst>
          </p:cNvPr>
          <p:cNvPicPr>
            <a:picLocks noChangeAspect="1"/>
          </p:cNvPicPr>
          <p:nvPr/>
        </p:nvPicPr>
        <p:blipFill rotWithShape="1">
          <a:blip r:embed="rId2"/>
          <a:srcRect t="15287" b="444"/>
          <a:stretch/>
        </p:blipFill>
        <p:spPr>
          <a:xfrm>
            <a:off x="20" y="-839"/>
            <a:ext cx="12191980" cy="6858000"/>
          </a:xfrm>
          <a:prstGeom prst="rect">
            <a:avLst/>
          </a:prstGeom>
        </p:spPr>
      </p:pic>
      <p:sp useBgFill="1">
        <p:nvSpPr>
          <p:cNvPr id="18" name="Rectangle 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0" name="Rectangle 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CE7AB6E-DF35-464B-9928-766C15EF8977}"/>
              </a:ext>
            </a:extLst>
          </p:cNvPr>
          <p:cNvSpPr>
            <a:spLocks noGrp="1"/>
          </p:cNvSpPr>
          <p:nvPr>
            <p:ph type="ctrTitle"/>
          </p:nvPr>
        </p:nvSpPr>
        <p:spPr>
          <a:xfrm>
            <a:off x="1771132" y="2091263"/>
            <a:ext cx="8649738" cy="2590800"/>
          </a:xfrm>
        </p:spPr>
        <p:txBody>
          <a:bodyPr>
            <a:normAutofit/>
          </a:bodyPr>
          <a:lstStyle/>
          <a:p>
            <a:r>
              <a:rPr lang="en-US" sz="7200" b="1" u="sng" dirty="0"/>
              <a:t>BÀI 3</a:t>
            </a:r>
            <a:r>
              <a:rPr lang="en-US" sz="7200" b="1" dirty="0"/>
              <a:t>: GIỚI THIỆU MÁY TÍNH</a:t>
            </a:r>
            <a:endParaRPr lang="vi-VN" sz="7200" b="1" dirty="0"/>
          </a:p>
        </p:txBody>
      </p:sp>
      <p:sp>
        <p:nvSpPr>
          <p:cNvPr id="3" name="Subtitle 2">
            <a:extLst>
              <a:ext uri="{FF2B5EF4-FFF2-40B4-BE49-F238E27FC236}">
                <a16:creationId xmlns:a16="http://schemas.microsoft.com/office/drawing/2014/main" id="{0866FA7C-D8E2-418D-8669-666ADE5F753A}"/>
              </a:ext>
            </a:extLst>
          </p:cNvPr>
          <p:cNvSpPr>
            <a:spLocks noGrp="1"/>
          </p:cNvSpPr>
          <p:nvPr>
            <p:ph type="subTitle" idx="1"/>
          </p:nvPr>
        </p:nvSpPr>
        <p:spPr>
          <a:xfrm>
            <a:off x="1771130" y="4682062"/>
            <a:ext cx="8652788" cy="457201"/>
          </a:xfrm>
        </p:spPr>
        <p:txBody>
          <a:bodyPr>
            <a:normAutofit/>
          </a:bodyPr>
          <a:lstStyle/>
          <a:p>
            <a:pPr algn="r"/>
            <a:endParaRPr lang="vi-VN" sz="2000" b="1" dirty="0"/>
          </a:p>
        </p:txBody>
      </p:sp>
      <p:sp>
        <p:nvSpPr>
          <p:cNvPr id="21" name="Rectangle 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22910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8515-AE19-44BC-96C0-0DF62FBA9251}"/>
              </a:ext>
            </a:extLst>
          </p:cNvPr>
          <p:cNvSpPr>
            <a:spLocks noGrp="1"/>
          </p:cNvSpPr>
          <p:nvPr>
            <p:ph type="title"/>
          </p:nvPr>
        </p:nvSpPr>
        <p:spPr/>
        <p:txBody>
          <a:bodyPr/>
          <a:lstStyle/>
          <a:p>
            <a:r>
              <a:rPr lang="vi-VN" sz="4000" b="1" i="0" cap="all" dirty="0">
                <a:solidFill>
                  <a:srgbClr val="008000"/>
                </a:solidFill>
                <a:effectLst/>
              </a:rPr>
              <a:t>7. Thiết bị ra (Output Device)</a:t>
            </a:r>
            <a:br>
              <a:rPr lang="vi-VN" sz="4400" b="1" i="0" dirty="0">
                <a:solidFill>
                  <a:srgbClr val="008000"/>
                </a:solidFill>
                <a:effectLst/>
              </a:rPr>
            </a:br>
            <a:endParaRPr lang="vi-VN" dirty="0"/>
          </a:p>
        </p:txBody>
      </p:sp>
      <p:sp>
        <p:nvSpPr>
          <p:cNvPr id="3" name="Content Placeholder 2">
            <a:extLst>
              <a:ext uri="{FF2B5EF4-FFF2-40B4-BE49-F238E27FC236}">
                <a16:creationId xmlns:a16="http://schemas.microsoft.com/office/drawing/2014/main" id="{2C947717-9F1C-4ACC-AE0B-CA0739A3C7C8}"/>
              </a:ext>
            </a:extLst>
          </p:cNvPr>
          <p:cNvSpPr>
            <a:spLocks noGrp="1"/>
          </p:cNvSpPr>
          <p:nvPr>
            <p:ph idx="1"/>
          </p:nvPr>
        </p:nvSpPr>
        <p:spPr>
          <a:xfrm>
            <a:off x="1066800" y="1600200"/>
            <a:ext cx="10058400" cy="4352544"/>
          </a:xfrm>
        </p:spPr>
        <p:txBody>
          <a:bodyPr/>
          <a:lstStyle/>
          <a:p>
            <a:pPr algn="just"/>
            <a:r>
              <a:rPr lang="vi-VN" sz="2400" b="1" i="0" dirty="0">
                <a:solidFill>
                  <a:srgbClr val="000000"/>
                </a:solidFill>
                <a:effectLst/>
              </a:rPr>
              <a:t>Dùng để đưa dữ liệu ra từ máy tính.</a:t>
            </a:r>
          </a:p>
          <a:p>
            <a:pPr algn="just"/>
            <a:r>
              <a:rPr lang="vi-VN" sz="2400" b="1" i="0" dirty="0">
                <a:solidFill>
                  <a:srgbClr val="000000"/>
                </a:solidFill>
                <a:effectLst/>
              </a:rPr>
              <a:t>Ví dụ: màn hình, máy in, máy chiếu, loa, tai nghe,..</a:t>
            </a:r>
          </a:p>
          <a:p>
            <a:endParaRPr lang="vi-VN" dirty="0"/>
          </a:p>
        </p:txBody>
      </p:sp>
      <p:grpSp>
        <p:nvGrpSpPr>
          <p:cNvPr id="10" name="Group 9">
            <a:extLst>
              <a:ext uri="{FF2B5EF4-FFF2-40B4-BE49-F238E27FC236}">
                <a16:creationId xmlns:a16="http://schemas.microsoft.com/office/drawing/2014/main" id="{FE6434B9-7683-4B00-B6A6-ED19F4D45C6D}"/>
              </a:ext>
            </a:extLst>
          </p:cNvPr>
          <p:cNvGrpSpPr/>
          <p:nvPr/>
        </p:nvGrpSpPr>
        <p:grpSpPr>
          <a:xfrm>
            <a:off x="1572447" y="2859727"/>
            <a:ext cx="9047105" cy="2766057"/>
            <a:chOff x="1066800" y="2831152"/>
            <a:chExt cx="9047105" cy="2766057"/>
          </a:xfrm>
        </p:grpSpPr>
        <p:pic>
          <p:nvPicPr>
            <p:cNvPr id="5" name="Picture 4" descr="A picture containing projector, electronics&#10;&#10;Description automatically generated">
              <a:extLst>
                <a:ext uri="{FF2B5EF4-FFF2-40B4-BE49-F238E27FC236}">
                  <a16:creationId xmlns:a16="http://schemas.microsoft.com/office/drawing/2014/main" id="{7E8760E4-D694-4DBD-8222-F11EB03B7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218" y="2831152"/>
              <a:ext cx="3025687" cy="2764732"/>
            </a:xfrm>
            <a:prstGeom prst="rect">
              <a:avLst/>
            </a:prstGeom>
          </p:spPr>
        </p:pic>
        <p:pic>
          <p:nvPicPr>
            <p:cNvPr id="7" name="Picture 6" descr="A picture containing printer, electronics, square&#10;&#10;Description automatically generated">
              <a:extLst>
                <a:ext uri="{FF2B5EF4-FFF2-40B4-BE49-F238E27FC236}">
                  <a16:creationId xmlns:a16="http://schemas.microsoft.com/office/drawing/2014/main" id="{9A562189-FC49-4745-A84D-1D0618561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345" y="2832477"/>
              <a:ext cx="2895873" cy="2764732"/>
            </a:xfrm>
            <a:prstGeom prst="rect">
              <a:avLst/>
            </a:prstGeom>
          </p:spPr>
        </p:pic>
        <p:pic>
          <p:nvPicPr>
            <p:cNvPr id="9" name="Picture 8" descr="A picture containing text, electronics, display, monitor&#10;&#10;Description automatically generated">
              <a:extLst>
                <a:ext uri="{FF2B5EF4-FFF2-40B4-BE49-F238E27FC236}">
                  <a16:creationId xmlns:a16="http://schemas.microsoft.com/office/drawing/2014/main" id="{B2444759-2F10-4DFD-A274-D0FBB35D0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831152"/>
              <a:ext cx="3125545" cy="2766057"/>
            </a:xfrm>
            <a:prstGeom prst="rect">
              <a:avLst/>
            </a:prstGeom>
          </p:spPr>
        </p:pic>
      </p:grpSp>
    </p:spTree>
    <p:extLst>
      <p:ext uri="{BB962C8B-B14F-4D97-AF65-F5344CB8AC3E}">
        <p14:creationId xmlns:p14="http://schemas.microsoft.com/office/powerpoint/2010/main" val="1901122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2">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4">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37" name="Rectangle 26">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accent1"/>
          </a:solidFill>
          <a:ln w="9525" cap="sq" cmpd="sng" algn="ctr">
            <a:noFill/>
            <a:prstDash val="solid"/>
            <a:miter lim="800000"/>
          </a:ln>
          <a:effectLst/>
        </p:spPr>
      </p:sp>
      <p:sp>
        <p:nvSpPr>
          <p:cNvPr id="2" name="Title 1">
            <a:extLst>
              <a:ext uri="{FF2B5EF4-FFF2-40B4-BE49-F238E27FC236}">
                <a16:creationId xmlns:a16="http://schemas.microsoft.com/office/drawing/2014/main" id="{14099C7C-82D3-476C-8328-393C48710D43}"/>
              </a:ext>
            </a:extLst>
          </p:cNvPr>
          <p:cNvSpPr>
            <a:spLocks noGrp="1"/>
          </p:cNvSpPr>
          <p:nvPr>
            <p:ph type="title"/>
          </p:nvPr>
        </p:nvSpPr>
        <p:spPr>
          <a:xfrm>
            <a:off x="983887" y="1185059"/>
            <a:ext cx="3491832" cy="4487882"/>
          </a:xfrm>
        </p:spPr>
        <p:txBody>
          <a:bodyPr>
            <a:normAutofit/>
          </a:bodyPr>
          <a:lstStyle/>
          <a:p>
            <a:pPr algn="ctr"/>
            <a:r>
              <a:rPr lang="vi-VN" sz="4400" b="1" i="0" cap="all">
                <a:solidFill>
                  <a:srgbClr val="FFFFFF"/>
                </a:solidFill>
                <a:effectLst/>
              </a:rPr>
              <a:t>8. Hoạt động của máy tính</a:t>
            </a:r>
            <a:br>
              <a:rPr lang="vi-VN" sz="4400">
                <a:solidFill>
                  <a:srgbClr val="FFFFFF"/>
                </a:solidFill>
              </a:rPr>
            </a:br>
            <a:endParaRPr lang="vi-VN" sz="4400">
              <a:solidFill>
                <a:srgbClr val="FFFFFF"/>
              </a:solidFill>
            </a:endParaRPr>
          </a:p>
        </p:txBody>
      </p:sp>
      <p:sp>
        <p:nvSpPr>
          <p:cNvPr id="38" name="Rectangle 28">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494" y="276008"/>
            <a:ext cx="6463060" cy="630598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08842" y="438912"/>
            <a:ext cx="6132365"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718663BB-33B4-4245-B24F-2B207974BB61}"/>
              </a:ext>
            </a:extLst>
          </p:cNvPr>
          <p:cNvSpPr>
            <a:spLocks noGrp="1"/>
          </p:cNvSpPr>
          <p:nvPr>
            <p:ph idx="1"/>
          </p:nvPr>
        </p:nvSpPr>
        <p:spPr>
          <a:xfrm>
            <a:off x="6096000" y="936416"/>
            <a:ext cx="5178168" cy="4985169"/>
          </a:xfrm>
        </p:spPr>
        <p:txBody>
          <a:bodyPr anchor="ctr">
            <a:normAutofit/>
          </a:bodyPr>
          <a:lstStyle/>
          <a:p>
            <a:pPr algn="just"/>
            <a:r>
              <a:rPr lang="vi-VN" sz="2800" b="1" i="0" dirty="0">
                <a:effectLst/>
              </a:rPr>
              <a:t>Nguyên lí Phôn Nôi-man: Mã hóa nhị phân, điều khiển bằng chương trình, lưu trữ chương trình và truy cập theo đia chỉ tạo thành 1 nguyên lí chung gọi là nguyên lí Phôn Nôi-man.</a:t>
            </a:r>
            <a:endParaRPr lang="vi-VN" sz="2800" b="1" dirty="0"/>
          </a:p>
        </p:txBody>
      </p:sp>
    </p:spTree>
    <p:extLst>
      <p:ext uri="{BB962C8B-B14F-4D97-AF65-F5344CB8AC3E}">
        <p14:creationId xmlns:p14="http://schemas.microsoft.com/office/powerpoint/2010/main" val="2837672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3C2B-8E6F-4D52-8704-99644F56C512}"/>
              </a:ext>
            </a:extLst>
          </p:cNvPr>
          <p:cNvSpPr>
            <a:spLocks noGrp="1"/>
          </p:cNvSpPr>
          <p:nvPr>
            <p:ph type="title"/>
          </p:nvPr>
        </p:nvSpPr>
        <p:spPr/>
        <p:txBody>
          <a:bodyPr>
            <a:normAutofit/>
          </a:bodyPr>
          <a:lstStyle/>
          <a:p>
            <a:r>
              <a:rPr lang="en-US" sz="4400" b="1" dirty="0"/>
              <a:t>NỘI DUNG BÀI HỌC</a:t>
            </a:r>
            <a:endParaRPr lang="vi-VN" sz="4400" b="1" dirty="0"/>
          </a:p>
        </p:txBody>
      </p:sp>
      <p:sp>
        <p:nvSpPr>
          <p:cNvPr id="3" name="Content Placeholder 2">
            <a:extLst>
              <a:ext uri="{FF2B5EF4-FFF2-40B4-BE49-F238E27FC236}">
                <a16:creationId xmlns:a16="http://schemas.microsoft.com/office/drawing/2014/main" id="{F38F7419-C1C2-43C9-A6DF-6ACB9571F83C}"/>
              </a:ext>
            </a:extLst>
          </p:cNvPr>
          <p:cNvSpPr>
            <a:spLocks noGrp="1"/>
          </p:cNvSpPr>
          <p:nvPr>
            <p:ph idx="1"/>
          </p:nvPr>
        </p:nvSpPr>
        <p:spPr/>
        <p:txBody>
          <a:bodyPr>
            <a:normAutofit fontScale="92500" lnSpcReduction="20000"/>
          </a:bodyPr>
          <a:lstStyle/>
          <a:p>
            <a:pPr marL="342900" indent="-342900">
              <a:buAutoNum type="arabicPeriod"/>
            </a:pPr>
            <a:r>
              <a:rPr lang="vi-VN" sz="2800" b="1" i="0" dirty="0">
                <a:solidFill>
                  <a:srgbClr val="008000"/>
                </a:solidFill>
                <a:effectLst/>
              </a:rPr>
              <a:t>Khái niệm hệ thống tin học</a:t>
            </a:r>
          </a:p>
          <a:p>
            <a:pPr marL="342900" indent="-342900">
              <a:buAutoNum type="arabicPeriod"/>
            </a:pPr>
            <a:r>
              <a:rPr lang="vi-VN" sz="2800" b="1" i="0" dirty="0">
                <a:solidFill>
                  <a:srgbClr val="008000"/>
                </a:solidFill>
                <a:effectLst/>
              </a:rPr>
              <a:t>Sơ đồ cấu trúc của 1 máy tính</a:t>
            </a:r>
            <a:endParaRPr lang="vi-VN" sz="2800" b="1" dirty="0">
              <a:solidFill>
                <a:srgbClr val="008000"/>
              </a:solidFill>
            </a:endParaRPr>
          </a:p>
          <a:p>
            <a:pPr marL="342900" indent="-342900">
              <a:buAutoNum type="arabicPeriod"/>
            </a:pPr>
            <a:r>
              <a:rPr lang="vi-VN" sz="2800" b="1" i="0" dirty="0">
                <a:solidFill>
                  <a:srgbClr val="008000"/>
                </a:solidFill>
                <a:effectLst/>
              </a:rPr>
              <a:t>Bộ xử lí trung tâm( CPU – Central Processing Unit)</a:t>
            </a:r>
          </a:p>
          <a:p>
            <a:pPr marL="342900" indent="-342900">
              <a:buAutoNum type="arabicPeriod"/>
            </a:pPr>
            <a:r>
              <a:rPr lang="en-US" sz="2800" b="1" i="0" dirty="0" err="1">
                <a:solidFill>
                  <a:srgbClr val="008000"/>
                </a:solidFill>
                <a:effectLst/>
              </a:rPr>
              <a:t>Bộ</a:t>
            </a:r>
            <a:r>
              <a:rPr lang="en-US" sz="2800" b="1" i="0" dirty="0">
                <a:solidFill>
                  <a:srgbClr val="008000"/>
                </a:solidFill>
                <a:effectLst/>
              </a:rPr>
              <a:t> </a:t>
            </a:r>
            <a:r>
              <a:rPr lang="en-US" sz="2800" b="1" i="0" dirty="0" err="1">
                <a:solidFill>
                  <a:srgbClr val="008000"/>
                </a:solidFill>
                <a:effectLst/>
              </a:rPr>
              <a:t>nhớ</a:t>
            </a:r>
            <a:r>
              <a:rPr lang="en-US" sz="2800" b="1" i="0" dirty="0">
                <a:solidFill>
                  <a:srgbClr val="008000"/>
                </a:solidFill>
                <a:effectLst/>
              </a:rPr>
              <a:t> </a:t>
            </a:r>
            <a:r>
              <a:rPr lang="en-US" sz="2800" b="1" i="0" dirty="0" err="1">
                <a:solidFill>
                  <a:srgbClr val="008000"/>
                </a:solidFill>
                <a:effectLst/>
              </a:rPr>
              <a:t>trong</a:t>
            </a:r>
            <a:r>
              <a:rPr lang="en-US" sz="2800" b="1" i="0" dirty="0">
                <a:solidFill>
                  <a:srgbClr val="008000"/>
                </a:solidFill>
                <a:effectLst/>
              </a:rPr>
              <a:t>( Main Memory)</a:t>
            </a:r>
            <a:endParaRPr lang="vi-VN" sz="2800" b="1" dirty="0">
              <a:solidFill>
                <a:srgbClr val="008000"/>
              </a:solidFill>
            </a:endParaRPr>
          </a:p>
          <a:p>
            <a:pPr marL="342900" indent="-342900">
              <a:buAutoNum type="arabicPeriod"/>
            </a:pPr>
            <a:r>
              <a:rPr lang="en-US" sz="2800" b="1" i="0" dirty="0" err="1">
                <a:solidFill>
                  <a:srgbClr val="008000"/>
                </a:solidFill>
                <a:effectLst/>
              </a:rPr>
              <a:t>Bộ</a:t>
            </a:r>
            <a:r>
              <a:rPr lang="en-US" sz="2800" b="1" i="0" dirty="0">
                <a:solidFill>
                  <a:srgbClr val="008000"/>
                </a:solidFill>
                <a:effectLst/>
              </a:rPr>
              <a:t> </a:t>
            </a:r>
            <a:r>
              <a:rPr lang="en-US" sz="2800" b="1" i="0" dirty="0" err="1">
                <a:solidFill>
                  <a:srgbClr val="008000"/>
                </a:solidFill>
                <a:effectLst/>
              </a:rPr>
              <a:t>nhớ</a:t>
            </a:r>
            <a:r>
              <a:rPr lang="en-US" sz="2800" b="1" i="0" dirty="0">
                <a:solidFill>
                  <a:srgbClr val="008000"/>
                </a:solidFill>
                <a:effectLst/>
              </a:rPr>
              <a:t> </a:t>
            </a:r>
            <a:r>
              <a:rPr lang="en-US" sz="2800" b="1" i="0" dirty="0" err="1">
                <a:solidFill>
                  <a:srgbClr val="008000"/>
                </a:solidFill>
                <a:effectLst/>
              </a:rPr>
              <a:t>ngoài</a:t>
            </a:r>
            <a:r>
              <a:rPr lang="en-US" sz="2800" b="1" i="0" dirty="0">
                <a:solidFill>
                  <a:srgbClr val="008000"/>
                </a:solidFill>
                <a:effectLst/>
              </a:rPr>
              <a:t>( Secondary Memory)</a:t>
            </a:r>
            <a:endParaRPr lang="vi-VN" sz="2800" b="1" i="0" dirty="0">
              <a:solidFill>
                <a:srgbClr val="008000"/>
              </a:solidFill>
              <a:effectLst/>
            </a:endParaRPr>
          </a:p>
          <a:p>
            <a:pPr marL="342900" indent="-342900">
              <a:buAutoNum type="arabicPeriod"/>
            </a:pPr>
            <a:r>
              <a:rPr lang="vi-VN" sz="2800" b="1" i="0" dirty="0">
                <a:solidFill>
                  <a:srgbClr val="008000"/>
                </a:solidFill>
                <a:effectLst/>
              </a:rPr>
              <a:t>Thiết bị vào( Input Device)</a:t>
            </a:r>
            <a:endParaRPr lang="vi-VN" sz="2800" b="1" dirty="0">
              <a:solidFill>
                <a:srgbClr val="008000"/>
              </a:solidFill>
            </a:endParaRPr>
          </a:p>
          <a:p>
            <a:pPr marL="342900" indent="-342900">
              <a:buAutoNum type="arabicPeriod"/>
            </a:pPr>
            <a:r>
              <a:rPr lang="vi-VN" sz="2800" b="1" i="0" dirty="0">
                <a:solidFill>
                  <a:srgbClr val="008000"/>
                </a:solidFill>
                <a:effectLst/>
              </a:rPr>
              <a:t>Thiết bị ra( Output Device)</a:t>
            </a:r>
          </a:p>
          <a:p>
            <a:pPr marL="342900" indent="-342900">
              <a:buAutoNum type="arabicPeriod"/>
            </a:pPr>
            <a:r>
              <a:rPr lang="vi-VN" sz="2800" b="1" i="0" dirty="0">
                <a:solidFill>
                  <a:srgbClr val="008000"/>
                </a:solidFill>
                <a:effectLst/>
              </a:rPr>
              <a:t>Hoạt động của máy tính</a:t>
            </a:r>
            <a:endParaRPr lang="vi-VN" dirty="0"/>
          </a:p>
        </p:txBody>
      </p:sp>
    </p:spTree>
    <p:extLst>
      <p:ext uri="{BB962C8B-B14F-4D97-AF65-F5344CB8AC3E}">
        <p14:creationId xmlns:p14="http://schemas.microsoft.com/office/powerpoint/2010/main" val="2663195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4F7A-B8C1-4174-88BA-1A93DBFC0EBB}"/>
              </a:ext>
            </a:extLst>
          </p:cNvPr>
          <p:cNvSpPr>
            <a:spLocks noGrp="1"/>
          </p:cNvSpPr>
          <p:nvPr>
            <p:ph type="title"/>
          </p:nvPr>
        </p:nvSpPr>
        <p:spPr/>
        <p:txBody>
          <a:bodyPr/>
          <a:lstStyle/>
          <a:p>
            <a:r>
              <a:rPr lang="vi-VN" sz="4400" b="1" cap="all" dirty="0">
                <a:solidFill>
                  <a:srgbClr val="008000"/>
                </a:solidFill>
              </a:rPr>
              <a:t>1</a:t>
            </a:r>
            <a:r>
              <a:rPr lang="vi-VN" sz="4400" b="1" i="0" cap="all" dirty="0">
                <a:solidFill>
                  <a:srgbClr val="008000"/>
                </a:solidFill>
                <a:effectLst/>
              </a:rPr>
              <a:t>. Khái niệm hệ thống tin học</a:t>
            </a:r>
            <a:br>
              <a:rPr lang="vi-VN" sz="4400" b="1" i="0" dirty="0">
                <a:solidFill>
                  <a:srgbClr val="008000"/>
                </a:solidFill>
                <a:effectLst/>
              </a:rPr>
            </a:br>
            <a:endParaRPr lang="vi-VN" dirty="0"/>
          </a:p>
        </p:txBody>
      </p:sp>
      <p:sp>
        <p:nvSpPr>
          <p:cNvPr id="3" name="Content Placeholder 2">
            <a:extLst>
              <a:ext uri="{FF2B5EF4-FFF2-40B4-BE49-F238E27FC236}">
                <a16:creationId xmlns:a16="http://schemas.microsoft.com/office/drawing/2014/main" id="{38D2302D-7A57-4D8A-9DE0-7DB738DBEB2C}"/>
              </a:ext>
            </a:extLst>
          </p:cNvPr>
          <p:cNvSpPr>
            <a:spLocks noGrp="1"/>
          </p:cNvSpPr>
          <p:nvPr>
            <p:ph idx="1"/>
          </p:nvPr>
        </p:nvSpPr>
        <p:spPr/>
        <p:txBody>
          <a:bodyPr/>
          <a:lstStyle/>
          <a:p>
            <a:pPr algn="just">
              <a:buFont typeface="Wingdings" panose="05000000000000000000" pitchFamily="2" charset="2"/>
              <a:buChar char="Ø"/>
            </a:pPr>
            <a:r>
              <a:rPr lang="vi-VN" sz="3200" b="1" i="0" dirty="0">
                <a:solidFill>
                  <a:srgbClr val="000000"/>
                </a:solidFill>
                <a:effectLst/>
              </a:rPr>
              <a:t>Hệ thống tin học dùng để nhập, xử lí, </a:t>
            </a:r>
            <a:r>
              <a:rPr lang="en-US" sz="3200" b="1" i="0" dirty="0" err="1">
                <a:solidFill>
                  <a:srgbClr val="000000"/>
                </a:solidFill>
                <a:effectLst/>
              </a:rPr>
              <a:t>xuất</a:t>
            </a:r>
            <a:r>
              <a:rPr lang="en-US" sz="3200" b="1" i="0">
                <a:solidFill>
                  <a:srgbClr val="000000"/>
                </a:solidFill>
                <a:effectLst/>
              </a:rPr>
              <a:t>, </a:t>
            </a:r>
            <a:r>
              <a:rPr lang="vi-VN" sz="3200" b="1" i="0">
                <a:solidFill>
                  <a:srgbClr val="000000"/>
                </a:solidFill>
                <a:effectLst/>
              </a:rPr>
              <a:t>truyền </a:t>
            </a:r>
            <a:r>
              <a:rPr lang="vi-VN" sz="3200" b="1" i="0" dirty="0">
                <a:solidFill>
                  <a:srgbClr val="000000"/>
                </a:solidFill>
                <a:effectLst/>
              </a:rPr>
              <a:t>và lưu trữ thông tin.</a:t>
            </a:r>
          </a:p>
          <a:p>
            <a:pPr algn="just">
              <a:buFont typeface="Wingdings" panose="05000000000000000000" pitchFamily="2" charset="2"/>
              <a:buChar char="Ø"/>
            </a:pPr>
            <a:r>
              <a:rPr lang="vi-VN" sz="3200" b="1" i="0" dirty="0">
                <a:solidFill>
                  <a:srgbClr val="000000"/>
                </a:solidFill>
                <a:effectLst/>
              </a:rPr>
              <a:t>Gồm 3 phần: phần cứng, phần mềm, sự quản lí và điều khiển của con người.</a:t>
            </a:r>
          </a:p>
          <a:p>
            <a:endParaRPr lang="vi-VN" dirty="0"/>
          </a:p>
        </p:txBody>
      </p:sp>
    </p:spTree>
    <p:extLst>
      <p:ext uri="{BB962C8B-B14F-4D97-AF65-F5344CB8AC3E}">
        <p14:creationId xmlns:p14="http://schemas.microsoft.com/office/powerpoint/2010/main" val="75013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073A-05F6-4730-8746-7E38C3B2581D}"/>
              </a:ext>
            </a:extLst>
          </p:cNvPr>
          <p:cNvSpPr>
            <a:spLocks noGrp="1"/>
          </p:cNvSpPr>
          <p:nvPr>
            <p:ph type="title"/>
          </p:nvPr>
        </p:nvSpPr>
        <p:spPr/>
        <p:txBody>
          <a:bodyPr>
            <a:normAutofit fontScale="90000"/>
          </a:bodyPr>
          <a:lstStyle/>
          <a:p>
            <a:r>
              <a:rPr lang="vi-VN" sz="4400" b="1" i="0">
                <a:solidFill>
                  <a:srgbClr val="008000"/>
                </a:solidFill>
                <a:effectLst/>
              </a:rPr>
              <a:t>2. </a:t>
            </a:r>
            <a:r>
              <a:rPr lang="vi-VN" sz="4400" b="1" i="0" cap="all">
                <a:solidFill>
                  <a:srgbClr val="008000"/>
                </a:solidFill>
                <a:effectLst/>
              </a:rPr>
              <a:t>Sơ đồ cấu trúc của 1 máy tính</a:t>
            </a:r>
            <a:br>
              <a:rPr lang="vi-VN" sz="4400" b="1">
                <a:solidFill>
                  <a:srgbClr val="008000"/>
                </a:solidFill>
              </a:rPr>
            </a:br>
            <a:endParaRPr lang="vi-VN" dirty="0"/>
          </a:p>
        </p:txBody>
      </p:sp>
      <p:sp>
        <p:nvSpPr>
          <p:cNvPr id="3" name="Content Placeholder 2">
            <a:extLst>
              <a:ext uri="{FF2B5EF4-FFF2-40B4-BE49-F238E27FC236}">
                <a16:creationId xmlns:a16="http://schemas.microsoft.com/office/drawing/2014/main" id="{12D6C5C1-6DEF-4A59-AC3A-DE31DAB804E5}"/>
              </a:ext>
            </a:extLst>
          </p:cNvPr>
          <p:cNvSpPr>
            <a:spLocks noGrp="1"/>
          </p:cNvSpPr>
          <p:nvPr>
            <p:ph idx="1"/>
          </p:nvPr>
        </p:nvSpPr>
        <p:spPr>
          <a:xfrm>
            <a:off x="1066800" y="1495425"/>
            <a:ext cx="10058400" cy="4876800"/>
          </a:xfrm>
        </p:spPr>
        <p:txBody>
          <a:bodyPr>
            <a:normAutofit lnSpcReduction="10000"/>
          </a:bodyPr>
          <a:lstStyle/>
          <a:p>
            <a:pPr algn="just"/>
            <a:r>
              <a:rPr lang="vi-VN" sz="2000" b="1" i="0" dirty="0">
                <a:solidFill>
                  <a:srgbClr val="000000"/>
                </a:solidFill>
                <a:effectLst/>
              </a:rPr>
              <a:t>Chức năng của máy t</a:t>
            </a:r>
            <a:r>
              <a:rPr lang="en-US" sz="2000" b="1">
                <a:solidFill>
                  <a:srgbClr val="000000"/>
                </a:solidFill>
              </a:rPr>
              <a:t>í</a:t>
            </a:r>
            <a:r>
              <a:rPr lang="vi-VN" sz="2000" b="1" i="0">
                <a:solidFill>
                  <a:srgbClr val="000000"/>
                </a:solidFill>
                <a:effectLst/>
              </a:rPr>
              <a:t>nh</a:t>
            </a:r>
            <a:r>
              <a:rPr lang="vi-VN" sz="2000" b="1" i="0" dirty="0">
                <a:solidFill>
                  <a:srgbClr val="000000"/>
                </a:solidFill>
                <a:effectLst/>
              </a:rPr>
              <a:t>: tự động hóa quá trình thu thập, lưu trữ và xử lí thông tin.</a:t>
            </a:r>
          </a:p>
          <a:p>
            <a:pPr algn="just"/>
            <a:r>
              <a:rPr lang="vi-VN" sz="2000" b="1" i="0" dirty="0">
                <a:solidFill>
                  <a:srgbClr val="000000"/>
                </a:solidFill>
                <a:effectLst/>
              </a:rPr>
              <a:t>Sơ đồ cấu trúc:</a:t>
            </a:r>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r>
              <a:rPr lang="vi-VN" sz="2000" b="1" i="0" dirty="0">
                <a:solidFill>
                  <a:srgbClr val="000000"/>
                </a:solidFill>
                <a:effectLst/>
              </a:rPr>
              <a:t>Các mũi tên là luồng trao đổi dữ liệu giữa các bộ phận.</a:t>
            </a:r>
            <a:endParaRPr lang="vi-VN" sz="2000" b="1" dirty="0"/>
          </a:p>
        </p:txBody>
      </p:sp>
      <p:pic>
        <p:nvPicPr>
          <p:cNvPr id="5" name="Picture 4" descr="Graphical user interface, diagram&#10;&#10;Description automatically generated">
            <a:extLst>
              <a:ext uri="{FF2B5EF4-FFF2-40B4-BE49-F238E27FC236}">
                <a16:creationId xmlns:a16="http://schemas.microsoft.com/office/drawing/2014/main" id="{75A70725-A532-427F-91D7-25516CD6D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26" y="2527490"/>
            <a:ext cx="5660147" cy="3216758"/>
          </a:xfrm>
          <a:prstGeom prst="rect">
            <a:avLst/>
          </a:prstGeom>
        </p:spPr>
      </p:pic>
    </p:spTree>
    <p:extLst>
      <p:ext uri="{BB962C8B-B14F-4D97-AF65-F5344CB8AC3E}">
        <p14:creationId xmlns:p14="http://schemas.microsoft.com/office/powerpoint/2010/main" val="2894354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 calcmode="lin" valueType="num">
                                      <p:cBhvr>
                                        <p:cTn id="2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accessory&#10;&#10;Description automatically generated">
            <a:extLst>
              <a:ext uri="{FF2B5EF4-FFF2-40B4-BE49-F238E27FC236}">
                <a16:creationId xmlns:a16="http://schemas.microsoft.com/office/drawing/2014/main" id="{E90F62D4-EC30-49FF-BF15-EB8CE54FE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55" y="1551354"/>
            <a:ext cx="3322121" cy="3743294"/>
          </a:xfrm>
          <a:prstGeom prst="rect">
            <a:avLst/>
          </a:prstGeom>
        </p:spPr>
      </p:pic>
      <p:sp>
        <p:nvSpPr>
          <p:cNvPr id="28" name="Rectangle 11">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4630"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222"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59D93-ED3F-4D48-96D3-3232A63E668B}"/>
              </a:ext>
            </a:extLst>
          </p:cNvPr>
          <p:cNvSpPr>
            <a:spLocks noGrp="1"/>
          </p:cNvSpPr>
          <p:nvPr>
            <p:ph type="title"/>
          </p:nvPr>
        </p:nvSpPr>
        <p:spPr>
          <a:xfrm>
            <a:off x="5041392" y="642593"/>
            <a:ext cx="6281928" cy="1744183"/>
          </a:xfrm>
        </p:spPr>
        <p:txBody>
          <a:bodyPr>
            <a:normAutofit/>
          </a:bodyPr>
          <a:lstStyle/>
          <a:p>
            <a:r>
              <a:rPr lang="vi-VN" sz="2900" b="1" i="0" dirty="0">
                <a:effectLst/>
              </a:rPr>
              <a:t>3</a:t>
            </a:r>
            <a:r>
              <a:rPr lang="vi-VN" sz="2900" b="1" i="0" cap="all" dirty="0">
                <a:effectLst/>
              </a:rPr>
              <a:t>. Bộ xử lí trung tâm (CPU – Central Processing Unit)</a:t>
            </a:r>
            <a:br>
              <a:rPr lang="vi-VN" sz="2900" b="1" i="0" cap="all" dirty="0">
                <a:effectLst/>
              </a:rPr>
            </a:br>
            <a:endParaRPr lang="vi-VN" sz="2900" cap="all" dirty="0"/>
          </a:p>
        </p:txBody>
      </p:sp>
      <p:sp>
        <p:nvSpPr>
          <p:cNvPr id="3" name="Content Placeholder 2">
            <a:extLst>
              <a:ext uri="{FF2B5EF4-FFF2-40B4-BE49-F238E27FC236}">
                <a16:creationId xmlns:a16="http://schemas.microsoft.com/office/drawing/2014/main" id="{16DF9463-35B1-496E-AF9B-0BF0E12C981F}"/>
              </a:ext>
            </a:extLst>
          </p:cNvPr>
          <p:cNvSpPr>
            <a:spLocks noGrp="1"/>
          </p:cNvSpPr>
          <p:nvPr>
            <p:ph idx="1"/>
          </p:nvPr>
        </p:nvSpPr>
        <p:spPr>
          <a:xfrm>
            <a:off x="5041392" y="1940560"/>
            <a:ext cx="6281928" cy="4094480"/>
          </a:xfrm>
        </p:spPr>
        <p:txBody>
          <a:bodyPr>
            <a:normAutofit lnSpcReduction="10000"/>
          </a:bodyPr>
          <a:lstStyle/>
          <a:p>
            <a:r>
              <a:rPr lang="vi-VN" sz="2000" b="1" i="0" dirty="0">
                <a:effectLst/>
              </a:rPr>
              <a:t>CPU là phần quan trọng nhất của máy tính. Đó là thiết bị chính thực hiện và điều khiển việc thực hiện chương trình.</a:t>
            </a:r>
          </a:p>
          <a:p>
            <a:pPr algn="just"/>
            <a:r>
              <a:rPr lang="vi-VN" sz="2000" b="1" i="0" dirty="0">
                <a:effectLst/>
              </a:rPr>
              <a:t>CPU gồm các bộ phận chính:</a:t>
            </a:r>
          </a:p>
          <a:p>
            <a:pPr lvl="1" algn="just">
              <a:buFont typeface="Wingdings" panose="05000000000000000000" pitchFamily="2" charset="2"/>
              <a:buChar char="Ø"/>
            </a:pPr>
            <a:r>
              <a:rPr lang="vi-VN" sz="1800" b="1" i="0" dirty="0">
                <a:effectLst/>
              </a:rPr>
              <a:t>Bộ điều khiển (CU – Control Unit): điều khiển các bộ phận khác của máy tính làm việc.</a:t>
            </a:r>
          </a:p>
          <a:p>
            <a:pPr lvl="1" algn="just">
              <a:buFont typeface="Wingdings" panose="05000000000000000000" pitchFamily="2" charset="2"/>
              <a:buChar char="Ø"/>
            </a:pPr>
            <a:r>
              <a:rPr lang="vi-VN" sz="1800" b="1" i="0" dirty="0">
                <a:effectLst/>
              </a:rPr>
              <a:t>Bộ số học logic (ALU – Arithmetic⁄ Logic Unit): thực hiện các phép toán số học và xử lí thông tin.</a:t>
            </a:r>
          </a:p>
          <a:p>
            <a:pPr lvl="1" algn="just">
              <a:buFont typeface="Wingdings" panose="05000000000000000000" pitchFamily="2" charset="2"/>
              <a:buChar char="Ø"/>
            </a:pPr>
            <a:r>
              <a:rPr lang="vi-VN" sz="1800" b="1" i="0" dirty="0">
                <a:effectLst/>
              </a:rPr>
              <a:t>Thanh ghi (Register): lưu trữ các lệnh và dữ liệu 1 cách tạm thời.</a:t>
            </a:r>
          </a:p>
          <a:p>
            <a:pPr lvl="1" algn="just">
              <a:buFont typeface="Wingdings" panose="05000000000000000000" pitchFamily="2" charset="2"/>
              <a:buChar char="Ø"/>
            </a:pPr>
            <a:r>
              <a:rPr lang="vi-VN" sz="1800" b="1" i="0" dirty="0">
                <a:effectLst/>
              </a:rPr>
              <a:t>Bộ nhớ truy cập nhanh (Cache): trung gian cho sự truy cập giữ bộ nhớ và thanh ghi.</a:t>
            </a:r>
          </a:p>
          <a:p>
            <a:endParaRPr lang="vi-VN" b="1" i="0" dirty="0">
              <a:effectLst/>
            </a:endParaRPr>
          </a:p>
          <a:p>
            <a:endParaRPr lang="vi-VN" b="1" i="0" dirty="0">
              <a:effectLst/>
            </a:endParaRPr>
          </a:p>
          <a:p>
            <a:endParaRPr lang="vi-VN" b="1" i="0" dirty="0">
              <a:effectLst/>
            </a:endParaRPr>
          </a:p>
          <a:p>
            <a:endParaRPr lang="vi-VN" b="1" dirty="0"/>
          </a:p>
        </p:txBody>
      </p:sp>
    </p:spTree>
    <p:extLst>
      <p:ext uri="{BB962C8B-B14F-4D97-AF65-F5344CB8AC3E}">
        <p14:creationId xmlns:p14="http://schemas.microsoft.com/office/powerpoint/2010/main" val="163504847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84A3A5EB-931E-46DE-A692-6731DB988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2358634F-705D-44E4-9FBF-A406E2F9A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3">
            <a:extLst>
              <a:ext uri="{FF2B5EF4-FFF2-40B4-BE49-F238E27FC236}">
                <a16:creationId xmlns:a16="http://schemas.microsoft.com/office/drawing/2014/main" id="{6FCFE1E3-A09C-4196-A99F-B7C3014E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B0F0C4A6-2721-427E-9CFD-E11099175435}"/>
              </a:ext>
            </a:extLst>
          </p:cNvPr>
          <p:cNvSpPr>
            <a:spLocks noGrp="1"/>
          </p:cNvSpPr>
          <p:nvPr>
            <p:ph type="title"/>
          </p:nvPr>
        </p:nvSpPr>
        <p:spPr>
          <a:xfrm>
            <a:off x="1066800" y="642594"/>
            <a:ext cx="10058400" cy="1371600"/>
          </a:xfrm>
        </p:spPr>
        <p:txBody>
          <a:bodyPr>
            <a:normAutofit/>
          </a:bodyPr>
          <a:lstStyle/>
          <a:p>
            <a:r>
              <a:rPr lang="en-US" b="1" i="0" cap="all" dirty="0">
                <a:effectLst/>
              </a:rPr>
              <a:t>4. </a:t>
            </a:r>
            <a:r>
              <a:rPr lang="en-US" b="1" i="0" cap="all" dirty="0" err="1">
                <a:effectLst/>
              </a:rPr>
              <a:t>Bộ</a:t>
            </a:r>
            <a:r>
              <a:rPr lang="en-US" b="1" i="0" cap="all" dirty="0">
                <a:effectLst/>
              </a:rPr>
              <a:t> </a:t>
            </a:r>
            <a:r>
              <a:rPr lang="en-US" b="1" i="0" cap="all" dirty="0" err="1">
                <a:effectLst/>
              </a:rPr>
              <a:t>nhớ</a:t>
            </a:r>
            <a:r>
              <a:rPr lang="en-US" b="1" i="0" cap="all" dirty="0">
                <a:effectLst/>
              </a:rPr>
              <a:t> </a:t>
            </a:r>
            <a:r>
              <a:rPr lang="en-US" b="1" i="0" cap="all" dirty="0" err="1">
                <a:effectLst/>
              </a:rPr>
              <a:t>trong</a:t>
            </a:r>
            <a:r>
              <a:rPr lang="en-US" b="1" i="0" cap="all" dirty="0">
                <a:effectLst/>
              </a:rPr>
              <a:t> (Main Memory)</a:t>
            </a:r>
            <a:br>
              <a:rPr lang="vi-VN" b="1" dirty="0"/>
            </a:br>
            <a:endParaRPr lang="vi-VN" dirty="0"/>
          </a:p>
        </p:txBody>
      </p:sp>
      <p:sp>
        <p:nvSpPr>
          <p:cNvPr id="3" name="Content Placeholder 2">
            <a:extLst>
              <a:ext uri="{FF2B5EF4-FFF2-40B4-BE49-F238E27FC236}">
                <a16:creationId xmlns:a16="http://schemas.microsoft.com/office/drawing/2014/main" id="{1AA52763-3673-49E1-9D28-94BE4B7F5AAE}"/>
              </a:ext>
            </a:extLst>
          </p:cNvPr>
          <p:cNvSpPr>
            <a:spLocks noGrp="1"/>
          </p:cNvSpPr>
          <p:nvPr>
            <p:ph idx="1"/>
          </p:nvPr>
        </p:nvSpPr>
        <p:spPr>
          <a:xfrm>
            <a:off x="1066800" y="2103120"/>
            <a:ext cx="6485467" cy="3931920"/>
          </a:xfrm>
        </p:spPr>
        <p:txBody>
          <a:bodyPr>
            <a:normAutofit/>
          </a:bodyPr>
          <a:lstStyle/>
          <a:p>
            <a:r>
              <a:rPr lang="vi-VN" sz="2400" b="1" i="0" dirty="0">
                <a:effectLst/>
              </a:rPr>
              <a:t>Là bộ nhớ chính, nơi chương trình được đưa vào để thực hiện và là nơi lưu trữ dữ liệu được xử lí</a:t>
            </a:r>
          </a:p>
          <a:p>
            <a:r>
              <a:rPr lang="vi-VN" sz="2400" b="1" i="0" dirty="0">
                <a:effectLst/>
              </a:rPr>
              <a:t>Gồm 2 phần:</a:t>
            </a:r>
          </a:p>
          <a:p>
            <a:pPr lvl="1">
              <a:buFont typeface="Wingdings" panose="05000000000000000000" pitchFamily="2" charset="2"/>
              <a:buChar char="Ø"/>
            </a:pPr>
            <a:r>
              <a:rPr lang="vi-VN" sz="2000" b="1" i="0" dirty="0">
                <a:effectLst/>
              </a:rPr>
              <a:t>ROM( Read only Memory): chứa 1 số chương trình nạp sẵn, dữ liệu trong ROM không thể xóa được và không bị mất đi khi tắt máy. Có chức năng là kiểm tra các thiết bị và tạo giao tiếp giữa máy tính với chương trình mà người dùng đưa vào để khởi động.</a:t>
            </a:r>
          </a:p>
          <a:p>
            <a:endParaRPr lang="vi-VN" dirty="0"/>
          </a:p>
        </p:txBody>
      </p:sp>
      <p:pic>
        <p:nvPicPr>
          <p:cNvPr id="5" name="Picture 4" descr="A picture containing text, electronics, circuit&#10;&#10;Description automatically generated">
            <a:extLst>
              <a:ext uri="{FF2B5EF4-FFF2-40B4-BE49-F238E27FC236}">
                <a16:creationId xmlns:a16="http://schemas.microsoft.com/office/drawing/2014/main" id="{FE00F3DA-BC02-4809-BC59-28A532F5F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963" y="2103120"/>
            <a:ext cx="3498179" cy="3423920"/>
          </a:xfrm>
          <a:prstGeom prst="rect">
            <a:avLst/>
          </a:prstGeom>
        </p:spPr>
      </p:pic>
    </p:spTree>
    <p:extLst>
      <p:ext uri="{BB962C8B-B14F-4D97-AF65-F5344CB8AC3E}">
        <p14:creationId xmlns:p14="http://schemas.microsoft.com/office/powerpoint/2010/main" val="597863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2000"/>
                                        <p:tgtEl>
                                          <p:spTgt spid="5"/>
                                        </p:tgtEl>
                                      </p:cBhvr>
                                    </p:animEffect>
                                    <p:anim calcmode="lin" valueType="num">
                                      <p:cBhvr>
                                        <p:cTn id="58" dur="2000" fill="hold"/>
                                        <p:tgtEl>
                                          <p:spTgt spid="5"/>
                                        </p:tgtEl>
                                        <p:attrNameLst>
                                          <p:attrName>ppt_w</p:attrName>
                                        </p:attrNameLst>
                                      </p:cBhvr>
                                      <p:tavLst>
                                        <p:tav tm="0" fmla="#ppt_w*sin(2.5*pi*$)">
                                          <p:val>
                                            <p:fltVal val="0"/>
                                          </p:val>
                                        </p:tav>
                                        <p:tav tm="100000">
                                          <p:val>
                                            <p:fltVal val="1"/>
                                          </p:val>
                                        </p:tav>
                                      </p:tavLst>
                                    </p:anim>
                                    <p:anim calcmode="lin" valueType="num">
                                      <p:cBhvr>
                                        <p:cTn id="5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513A-E0E6-459C-8DDD-D9D5FC39D729}"/>
              </a:ext>
            </a:extLst>
          </p:cNvPr>
          <p:cNvSpPr>
            <a:spLocks noGrp="1"/>
          </p:cNvSpPr>
          <p:nvPr>
            <p:ph type="title"/>
          </p:nvPr>
        </p:nvSpPr>
        <p:spPr>
          <a:xfrm>
            <a:off x="6579450" y="727627"/>
            <a:ext cx="4957553" cy="1645920"/>
          </a:xfrm>
        </p:spPr>
        <p:txBody>
          <a:bodyPr>
            <a:normAutofit/>
          </a:bodyPr>
          <a:lstStyle/>
          <a:p>
            <a:r>
              <a:rPr lang="en-US" sz="3900" b="1" i="0" cap="all" dirty="0">
                <a:effectLst/>
              </a:rPr>
              <a:t>4. </a:t>
            </a:r>
            <a:r>
              <a:rPr lang="en-US" sz="3900" b="1" i="0" cap="all" dirty="0" err="1">
                <a:effectLst/>
              </a:rPr>
              <a:t>Bộ</a:t>
            </a:r>
            <a:r>
              <a:rPr lang="en-US" sz="3900" b="1" i="0" cap="all" dirty="0">
                <a:effectLst/>
              </a:rPr>
              <a:t> </a:t>
            </a:r>
            <a:r>
              <a:rPr lang="en-US" sz="3900" b="1" i="0" cap="all" dirty="0" err="1">
                <a:effectLst/>
              </a:rPr>
              <a:t>nhớ</a:t>
            </a:r>
            <a:r>
              <a:rPr lang="en-US" sz="3900" b="1" i="0" cap="all" dirty="0">
                <a:effectLst/>
              </a:rPr>
              <a:t> </a:t>
            </a:r>
            <a:r>
              <a:rPr lang="en-US" sz="3900" b="1" i="0" cap="all" dirty="0" err="1">
                <a:effectLst/>
              </a:rPr>
              <a:t>trong</a:t>
            </a:r>
            <a:r>
              <a:rPr lang="en-US" sz="3900" b="1" i="0" cap="all" dirty="0">
                <a:effectLst/>
              </a:rPr>
              <a:t> (Main Memory)</a:t>
            </a:r>
            <a:endParaRPr lang="vi-VN" sz="3900" dirty="0"/>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Picture 4" descr="A close-up of a circuit board&#10;&#10;Description automatically generated">
            <a:extLst>
              <a:ext uri="{FF2B5EF4-FFF2-40B4-BE49-F238E27FC236}">
                <a16:creationId xmlns:a16="http://schemas.microsoft.com/office/drawing/2014/main" id="{48854795-F1B1-49D9-AED1-08DBC5A0C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56" y="2003390"/>
            <a:ext cx="4414438" cy="2869384"/>
          </a:xfrm>
          <a:prstGeom prst="rect">
            <a:avLst/>
          </a:prstGeom>
        </p:spPr>
      </p:pic>
      <p:sp>
        <p:nvSpPr>
          <p:cNvPr id="3" name="Content Placeholder 2">
            <a:extLst>
              <a:ext uri="{FF2B5EF4-FFF2-40B4-BE49-F238E27FC236}">
                <a16:creationId xmlns:a16="http://schemas.microsoft.com/office/drawing/2014/main" id="{75E846BB-C7C3-448D-9E2A-2CCB6A479607}"/>
              </a:ext>
            </a:extLst>
          </p:cNvPr>
          <p:cNvSpPr>
            <a:spLocks noGrp="1"/>
          </p:cNvSpPr>
          <p:nvPr>
            <p:ph idx="1"/>
          </p:nvPr>
        </p:nvSpPr>
        <p:spPr>
          <a:xfrm>
            <a:off x="6579450" y="2538919"/>
            <a:ext cx="4957554" cy="3496120"/>
          </a:xfrm>
        </p:spPr>
        <p:txBody>
          <a:bodyPr>
            <a:normAutofit/>
          </a:bodyPr>
          <a:lstStyle/>
          <a:p>
            <a:pPr>
              <a:buFont typeface="Wingdings" panose="05000000000000000000" pitchFamily="2" charset="2"/>
              <a:buChar char="Ø"/>
            </a:pPr>
            <a:r>
              <a:rPr lang="vi-VN" sz="2400" b="1" i="0" dirty="0">
                <a:effectLst/>
              </a:rPr>
              <a:t>RAM( Random Access Memory): là bộ nhớ có thể đọc, ghi và dữ liệu bị mất đi khi tắt máy. Khi chạy chương trình, máy tính truy cập dữ liệu có trong các ô nhớ, mỗi ô nhớ có 1 địa chỉ riêng biệt để truy cập tới.</a:t>
            </a:r>
            <a:endParaRPr lang="vi-VN" sz="2400" b="1" dirty="0"/>
          </a:p>
        </p:txBody>
      </p:sp>
    </p:spTree>
    <p:extLst>
      <p:ext uri="{BB962C8B-B14F-4D97-AF65-F5344CB8AC3E}">
        <p14:creationId xmlns:p14="http://schemas.microsoft.com/office/powerpoint/2010/main" val="497163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E92D59-FD1B-47BC-9D02-0F3B959A6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2AE646-CC19-4A1F-900B-E512D06A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4E4F834-34CB-4787-920F-CD1E1B8BC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187E4C23-EE33-4F60-89C3-E523E508110C}"/>
              </a:ext>
            </a:extLst>
          </p:cNvPr>
          <p:cNvSpPr>
            <a:spLocks noGrp="1"/>
          </p:cNvSpPr>
          <p:nvPr>
            <p:ph type="title"/>
          </p:nvPr>
        </p:nvSpPr>
        <p:spPr>
          <a:xfrm>
            <a:off x="707830" y="727823"/>
            <a:ext cx="3329150" cy="5402353"/>
          </a:xfrm>
        </p:spPr>
        <p:txBody>
          <a:bodyPr>
            <a:normAutofit/>
          </a:bodyPr>
          <a:lstStyle/>
          <a:p>
            <a:r>
              <a:rPr lang="en-US" sz="3600" b="1" i="0" cap="all" dirty="0">
                <a:effectLst/>
              </a:rPr>
              <a:t>5. </a:t>
            </a:r>
            <a:r>
              <a:rPr lang="en-US" sz="3600" b="1" i="0" cap="all" dirty="0" err="1">
                <a:effectLst/>
              </a:rPr>
              <a:t>Bộ</a:t>
            </a:r>
            <a:r>
              <a:rPr lang="en-US" sz="3600" b="1" i="0" cap="all" dirty="0">
                <a:effectLst/>
              </a:rPr>
              <a:t> </a:t>
            </a:r>
            <a:r>
              <a:rPr lang="en-US" sz="3600" b="1" i="0" cap="all" dirty="0" err="1">
                <a:effectLst/>
              </a:rPr>
              <a:t>nhớ</a:t>
            </a:r>
            <a:r>
              <a:rPr lang="en-US" sz="3600" b="1" i="0" cap="all" dirty="0">
                <a:effectLst/>
              </a:rPr>
              <a:t> </a:t>
            </a:r>
            <a:r>
              <a:rPr lang="en-US" sz="3600" b="1" i="0" cap="all" dirty="0" err="1">
                <a:effectLst/>
              </a:rPr>
              <a:t>ngoài</a:t>
            </a:r>
            <a:r>
              <a:rPr lang="en-US" sz="3600" b="1" i="0" cap="all" dirty="0">
                <a:effectLst/>
              </a:rPr>
              <a:t>  (Secondary Memory)</a:t>
            </a:r>
            <a:br>
              <a:rPr lang="vi-VN" sz="3600" b="1" i="0" dirty="0">
                <a:effectLst/>
              </a:rPr>
            </a:br>
            <a:endParaRPr lang="vi-VN" sz="3600" dirty="0"/>
          </a:p>
        </p:txBody>
      </p:sp>
      <p:sp>
        <p:nvSpPr>
          <p:cNvPr id="3" name="Content Placeholder 2">
            <a:extLst>
              <a:ext uri="{FF2B5EF4-FFF2-40B4-BE49-F238E27FC236}">
                <a16:creationId xmlns:a16="http://schemas.microsoft.com/office/drawing/2014/main" id="{D9BF3F2F-DC07-448F-80CF-48A2C682481E}"/>
              </a:ext>
            </a:extLst>
          </p:cNvPr>
          <p:cNvSpPr>
            <a:spLocks noGrp="1"/>
          </p:cNvSpPr>
          <p:nvPr>
            <p:ph idx="1"/>
          </p:nvPr>
        </p:nvSpPr>
        <p:spPr>
          <a:xfrm>
            <a:off x="4521614" y="727823"/>
            <a:ext cx="6927842" cy="3072900"/>
          </a:xfrm>
        </p:spPr>
        <p:txBody>
          <a:bodyPr>
            <a:normAutofit fontScale="92500" lnSpcReduction="20000"/>
          </a:bodyPr>
          <a:lstStyle/>
          <a:p>
            <a:r>
              <a:rPr lang="vi-VN" sz="2400" b="1" i="0" dirty="0">
                <a:effectLst/>
              </a:rPr>
              <a:t>Dùng để lưu trữ dữ liệu lâu dài và hỗ trợ cho bộ nhớ trong</a:t>
            </a:r>
          </a:p>
          <a:p>
            <a:r>
              <a:rPr lang="vi-VN" sz="2400" b="1" i="0" dirty="0">
                <a:effectLst/>
              </a:rPr>
              <a:t>Dữ liệu tồn tại ngay cả khi đã tắt máy.</a:t>
            </a:r>
          </a:p>
          <a:p>
            <a:r>
              <a:rPr lang="vi-VN" sz="2400" b="1" i="0" dirty="0">
                <a:effectLst/>
              </a:rPr>
              <a:t>Thường là các đĩa cứng, đĩa mềm, đĩa CD, thiết bị nhớ flash.</a:t>
            </a:r>
          </a:p>
          <a:p>
            <a:r>
              <a:rPr lang="vi-VN" sz="2400" b="1" i="0" dirty="0">
                <a:effectLst/>
              </a:rPr>
              <a:t> Việc tổ chức dữ liệu ở bộ nhớ ngoài và việc trao đổi dữ liệu ở bộ nhớ ngoài và bộ nhớ trong được thực hiện bởi hệ điều hành.</a:t>
            </a:r>
          </a:p>
          <a:p>
            <a:endParaRPr lang="vi-VN" dirty="0"/>
          </a:p>
        </p:txBody>
      </p:sp>
      <p:pic>
        <p:nvPicPr>
          <p:cNvPr id="5" name="Picture 4" descr="A picture containing text, compact disk&#10;&#10;Description automatically generated">
            <a:extLst>
              <a:ext uri="{FF2B5EF4-FFF2-40B4-BE49-F238E27FC236}">
                <a16:creationId xmlns:a16="http://schemas.microsoft.com/office/drawing/2014/main" id="{78F3AAF8-BC76-4C78-8E84-6045DC5AE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055" y="4063117"/>
            <a:ext cx="6459560" cy="2067059"/>
          </a:xfrm>
          <a:prstGeom prst="rect">
            <a:avLst/>
          </a:prstGeom>
        </p:spPr>
      </p:pic>
    </p:spTree>
    <p:extLst>
      <p:ext uri="{BB962C8B-B14F-4D97-AF65-F5344CB8AC3E}">
        <p14:creationId xmlns:p14="http://schemas.microsoft.com/office/powerpoint/2010/main" val="2886486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8E36-0085-4C9C-8351-701BD4B22151}"/>
              </a:ext>
            </a:extLst>
          </p:cNvPr>
          <p:cNvSpPr>
            <a:spLocks noGrp="1"/>
          </p:cNvSpPr>
          <p:nvPr>
            <p:ph type="title"/>
          </p:nvPr>
        </p:nvSpPr>
        <p:spPr/>
        <p:txBody>
          <a:bodyPr/>
          <a:lstStyle/>
          <a:p>
            <a:r>
              <a:rPr lang="vi-VN" sz="4000" b="1" i="0" cap="all" dirty="0">
                <a:solidFill>
                  <a:srgbClr val="008000"/>
                </a:solidFill>
                <a:effectLst/>
              </a:rPr>
              <a:t>6. Thiết bị vào (Input Device)</a:t>
            </a:r>
            <a:br>
              <a:rPr lang="vi-VN" sz="4400" b="1" dirty="0">
                <a:solidFill>
                  <a:srgbClr val="008000"/>
                </a:solidFill>
              </a:rPr>
            </a:br>
            <a:endParaRPr lang="vi-VN" dirty="0"/>
          </a:p>
        </p:txBody>
      </p:sp>
      <p:sp>
        <p:nvSpPr>
          <p:cNvPr id="3" name="Content Placeholder 2">
            <a:extLst>
              <a:ext uri="{FF2B5EF4-FFF2-40B4-BE49-F238E27FC236}">
                <a16:creationId xmlns:a16="http://schemas.microsoft.com/office/drawing/2014/main" id="{F5EDD828-0C63-46C8-89C8-894504D31164}"/>
              </a:ext>
            </a:extLst>
          </p:cNvPr>
          <p:cNvSpPr>
            <a:spLocks noGrp="1"/>
          </p:cNvSpPr>
          <p:nvPr>
            <p:ph idx="1"/>
          </p:nvPr>
        </p:nvSpPr>
        <p:spPr>
          <a:xfrm>
            <a:off x="1066800" y="1800225"/>
            <a:ext cx="10058400" cy="4152519"/>
          </a:xfrm>
        </p:spPr>
        <p:txBody>
          <a:bodyPr/>
          <a:lstStyle/>
          <a:p>
            <a:pPr algn="just"/>
            <a:r>
              <a:rPr lang="vi-VN" sz="2400" b="1" i="0" dirty="0">
                <a:solidFill>
                  <a:srgbClr val="000000"/>
                </a:solidFill>
                <a:effectLst/>
              </a:rPr>
              <a:t>Dùng để đưa thông tin vào máy tính.</a:t>
            </a:r>
          </a:p>
          <a:p>
            <a:pPr algn="just"/>
            <a:r>
              <a:rPr lang="vi-VN" sz="2400" b="1" i="0" dirty="0">
                <a:solidFill>
                  <a:srgbClr val="000000"/>
                </a:solidFill>
                <a:effectLst/>
              </a:rPr>
              <a:t>Ví dụ: chuột, bàn phím, máy quét, webcam</a:t>
            </a:r>
          </a:p>
          <a:p>
            <a:endParaRPr lang="vi-VN" dirty="0"/>
          </a:p>
        </p:txBody>
      </p:sp>
      <p:grpSp>
        <p:nvGrpSpPr>
          <p:cNvPr id="11" name="Group 10">
            <a:extLst>
              <a:ext uri="{FF2B5EF4-FFF2-40B4-BE49-F238E27FC236}">
                <a16:creationId xmlns:a16="http://schemas.microsoft.com/office/drawing/2014/main" id="{E804283E-B949-404C-8F19-B7443052FA1A}"/>
              </a:ext>
            </a:extLst>
          </p:cNvPr>
          <p:cNvGrpSpPr/>
          <p:nvPr/>
        </p:nvGrpSpPr>
        <p:grpSpPr>
          <a:xfrm>
            <a:off x="1715413" y="3171825"/>
            <a:ext cx="8761174" cy="2648321"/>
            <a:chOff x="1680626" y="2981378"/>
            <a:chExt cx="8761174" cy="2648321"/>
          </a:xfrm>
        </p:grpSpPr>
        <p:pic>
          <p:nvPicPr>
            <p:cNvPr id="5" name="Picture 4" descr="A picture containing electronics, printer&#10;&#10;Description automatically generated">
              <a:extLst>
                <a:ext uri="{FF2B5EF4-FFF2-40B4-BE49-F238E27FC236}">
                  <a16:creationId xmlns:a16="http://schemas.microsoft.com/office/drawing/2014/main" id="{C9B2F969-E7E8-44A5-99A5-267EE21A4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74" y="2981378"/>
              <a:ext cx="3772426" cy="2648320"/>
            </a:xfrm>
            <a:prstGeom prst="rect">
              <a:avLst/>
            </a:prstGeom>
          </p:spPr>
        </p:pic>
        <p:pic>
          <p:nvPicPr>
            <p:cNvPr id="7" name="Picture 6" descr="Diagram&#10;&#10;Description automatically generated">
              <a:extLst>
                <a:ext uri="{FF2B5EF4-FFF2-40B4-BE49-F238E27FC236}">
                  <a16:creationId xmlns:a16="http://schemas.microsoft.com/office/drawing/2014/main" id="{00B0DC7C-7C5F-472C-B7B1-13B744E67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787" y="2981378"/>
              <a:ext cx="2829320" cy="2648320"/>
            </a:xfrm>
            <a:prstGeom prst="rect">
              <a:avLst/>
            </a:prstGeom>
          </p:spPr>
        </p:pic>
        <p:pic>
          <p:nvPicPr>
            <p:cNvPr id="9" name="Picture 8" descr="A computer mouse with a cord&#10;&#10;Description automatically generated with medium confidence">
              <a:extLst>
                <a:ext uri="{FF2B5EF4-FFF2-40B4-BE49-F238E27FC236}">
                  <a16:creationId xmlns:a16="http://schemas.microsoft.com/office/drawing/2014/main" id="{ADE5C8EE-1034-489D-A8F1-D1CD6958E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626" y="2981379"/>
              <a:ext cx="2229161" cy="2648320"/>
            </a:xfrm>
            <a:prstGeom prst="rect">
              <a:avLst/>
            </a:prstGeom>
          </p:spPr>
        </p:pic>
      </p:grpSp>
    </p:spTree>
    <p:extLst>
      <p:ext uri="{BB962C8B-B14F-4D97-AF65-F5344CB8AC3E}">
        <p14:creationId xmlns:p14="http://schemas.microsoft.com/office/powerpoint/2010/main" val="4236703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23C2C"/>
      </a:dk2>
      <a:lt2>
        <a:srgbClr val="E8E2E3"/>
      </a:lt2>
      <a:accent1>
        <a:srgbClr val="45B19E"/>
      </a:accent1>
      <a:accent2>
        <a:srgbClr val="3BB16C"/>
      </a:accent2>
      <a:accent3>
        <a:srgbClr val="48B547"/>
      </a:accent3>
      <a:accent4>
        <a:srgbClr val="6DB13B"/>
      </a:accent4>
      <a:accent5>
        <a:srgbClr val="98A942"/>
      </a:accent5>
      <a:accent6>
        <a:srgbClr val="B1933B"/>
      </a:accent6>
      <a:hlink>
        <a:srgbClr val="6B8A2E"/>
      </a:hlink>
      <a:folHlink>
        <a:srgbClr val="7F7F7F"/>
      </a:folHlink>
    </a:clrScheme>
    <a:fontScheme name="Custom 1">
      <a:majorFont>
        <a:latin typeface="Times New Roman"/>
        <a:ea typeface=""/>
        <a:cs typeface=""/>
      </a:majorFont>
      <a:minorFont>
        <a:latin typeface="Times New Roman"/>
        <a:ea typeface=""/>
        <a:cs typeface=""/>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67</TotalTime>
  <Words>666</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Garamond</vt:lpstr>
      <vt:lpstr>Times New Roman</vt:lpstr>
      <vt:lpstr>Wingdings</vt:lpstr>
      <vt:lpstr>SavonVTI</vt:lpstr>
      <vt:lpstr>BÀI 3: GIỚI THIỆU MÁY TÍNH</vt:lpstr>
      <vt:lpstr>NỘI DUNG BÀI HỌC</vt:lpstr>
      <vt:lpstr>1. Khái niệm hệ thống tin học </vt:lpstr>
      <vt:lpstr>2. Sơ đồ cấu trúc của 1 máy tính </vt:lpstr>
      <vt:lpstr>3. Bộ xử lí trung tâm (CPU – Central Processing Unit) </vt:lpstr>
      <vt:lpstr>4. Bộ nhớ trong (Main Memory) </vt:lpstr>
      <vt:lpstr>4. Bộ nhớ trong (Main Memory)</vt:lpstr>
      <vt:lpstr>5. Bộ nhớ ngoài  (Secondary Memory) </vt:lpstr>
      <vt:lpstr>6. Thiết bị vào (Input Device) </vt:lpstr>
      <vt:lpstr>7. Thiết bị ra (Output Device) </vt:lpstr>
      <vt:lpstr>8. Hoạt động của máy tính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GIỚI THIỆU MÁY TÍNH</dc:title>
  <dc:creator>nhhanh.hv@hcm.edu.vn</dc:creator>
  <cp:lastModifiedBy>Nguyen Thi Thanh Phuong</cp:lastModifiedBy>
  <cp:revision>11</cp:revision>
  <dcterms:created xsi:type="dcterms:W3CDTF">2021-09-21T13:19:51Z</dcterms:created>
  <dcterms:modified xsi:type="dcterms:W3CDTF">2021-10-12T12:11:08Z</dcterms:modified>
</cp:coreProperties>
</file>